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22" r:id="rId2"/>
    <p:sldId id="626" r:id="rId3"/>
    <p:sldId id="639" r:id="rId4"/>
    <p:sldId id="624" r:id="rId5"/>
    <p:sldId id="635" r:id="rId6"/>
    <p:sldId id="634" r:id="rId7"/>
    <p:sldId id="628" r:id="rId8"/>
    <p:sldId id="637" r:id="rId9"/>
    <p:sldId id="636" r:id="rId10"/>
  </p:sldIdLst>
  <p:sldSz cx="14630400" cy="8229600"/>
  <p:notesSz cx="6858000" cy="9144000"/>
  <p:defaultTextStyle>
    <a:defPPr>
      <a:defRPr lang="en-US"/>
    </a:defPPr>
    <a:lvl1pPr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  <p15:guide id="3" orient="horz">
          <p15:clr>
            <a:srgbClr val="A4A3A4"/>
          </p15:clr>
        </p15:guide>
        <p15:guide id="4" pos="9215">
          <p15:clr>
            <a:srgbClr val="A4A3A4"/>
          </p15:clr>
        </p15:guide>
        <p15:guide id="5" orient="horz" pos="51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halid Behairy" initials="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C7"/>
    <a:srgbClr val="637A90"/>
    <a:srgbClr val="60B426"/>
    <a:srgbClr val="3FB3EF"/>
    <a:srgbClr val="6DB5E5"/>
    <a:srgbClr val="3FB3F3"/>
    <a:srgbClr val="389DD0"/>
    <a:srgbClr val="EB7E26"/>
    <a:srgbClr val="4FAD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82" autoAdjust="0"/>
    <p:restoredTop sz="96291" autoAdjust="0"/>
  </p:normalViewPr>
  <p:slideViewPr>
    <p:cSldViewPr>
      <p:cViewPr varScale="1">
        <p:scale>
          <a:sx n="64" d="100"/>
          <a:sy n="64" d="100"/>
        </p:scale>
        <p:origin x="-432" y="280"/>
      </p:cViewPr>
      <p:guideLst>
        <p:guide orient="horz" pos="2592"/>
        <p:guide pos="4608"/>
        <p:guide orient="horz"/>
        <p:guide pos="9215"/>
        <p:guide orient="horz" pos="5183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2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9C2EF-5889-EA4E-8191-3FB5FA0C83F1}" type="datetimeFigureOut">
              <a:rPr lang="en-US" smtClean="0"/>
              <a:pPr/>
              <a:t>7/7/16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229E-179C-A941-B232-A84DED82BB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E5C96B-A0BD-4175-98DF-21AADE7197B9}" type="datetimeFigureOut">
              <a:rPr lang="en-US"/>
              <a:pPr>
                <a:defRPr/>
              </a:pPr>
              <a:t>7/7/16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7288EB-283D-445A-9D14-466F90DB987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14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288EB-283D-445A-9D14-466F90DB987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3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875C2-5F1F-354E-98DB-391ECC5C54D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111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823913" y="3886200"/>
            <a:ext cx="13806487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" y="2479675"/>
            <a:ext cx="17145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980" y="2556511"/>
            <a:ext cx="11666220" cy="1310640"/>
          </a:xfrm>
        </p:spPr>
        <p:txBody>
          <a:bodyPr anchor="b"/>
          <a:lstStyle>
            <a:lvl1pPr>
              <a:defRPr sz="4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2220" y="4038600"/>
            <a:ext cx="10241280" cy="2103120"/>
          </a:xfrm>
        </p:spPr>
        <p:txBody>
          <a:bodyPr>
            <a:normAutofit/>
          </a:bodyPr>
          <a:lstStyle>
            <a:lvl1pPr marL="0" indent="0" algn="l">
              <a:buNone/>
              <a:defRPr sz="32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E6424-DA4C-4ADD-B43B-940E7E17A254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277DB0-120A-4C14-8F10-5631577B53A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12957048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B088D-339D-4DA3-B629-7EC12C7F7DF8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762000"/>
            <a:ext cx="11658601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4ED48-BC59-4609-BF5A-179C13F44306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8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2000"/>
            <a:ext cx="12954000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20875"/>
            <a:ext cx="6720840" cy="54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EACFA-B228-4694-8C33-F64C10B06075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7177881" y="1920875"/>
            <a:ext cx="6720840" cy="54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19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B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06040" y="0"/>
            <a:ext cx="9258301" cy="7848600"/>
          </a:xfrm>
          <a:prstGeom prst="rect">
            <a:avLst/>
          </a:prstGeom>
        </p:spPr>
        <p:txBody>
          <a:bodyPr vert="horz" lIns="51435" tIns="25718" rIns="51435" bIns="25718" anchor="ctr"/>
          <a:lstStyle>
            <a:lvl1pPr marL="0" indent="0" algn="l"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marL="288026" indent="0">
              <a:buNone/>
              <a:defRPr>
                <a:solidFill>
                  <a:srgbClr val="00B2EF"/>
                </a:solidFill>
              </a:defRPr>
            </a:lvl2pPr>
            <a:lvl3pPr marL="493758" indent="0">
              <a:buNone/>
              <a:defRPr>
                <a:solidFill>
                  <a:srgbClr val="00B2EF"/>
                </a:solidFill>
              </a:defRPr>
            </a:lvl3pPr>
            <a:lvl4pPr marL="699493" indent="0">
              <a:buNone/>
              <a:defRPr>
                <a:solidFill>
                  <a:srgbClr val="00B2EF"/>
                </a:solidFill>
              </a:defRPr>
            </a:lvl4pPr>
            <a:lvl5pPr marL="905224" indent="0">
              <a:buNone/>
              <a:defRPr>
                <a:solidFill>
                  <a:srgbClr val="00B2E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67941" y="2734488"/>
            <a:ext cx="9296400" cy="706365"/>
          </a:xfrm>
          <a:prstGeom prst="rect">
            <a:avLst/>
          </a:prstGeom>
        </p:spPr>
        <p:txBody>
          <a:bodyPr vert="horz"/>
          <a:lstStyle>
            <a:lvl1pPr>
              <a:defRPr lang="en-US" sz="3600" spc="320" dirty="0">
                <a:solidFill>
                  <a:srgbClr val="000000"/>
                </a:solidFill>
                <a:latin typeface="HelvNeue Bold for IBM"/>
                <a:ea typeface="HelvNeue Bold for IBM"/>
                <a:cs typeface="HelvNeue Bold for IBM"/>
                <a:sym typeface="Helvetica Neue Light"/>
              </a:defRPr>
            </a:lvl1pPr>
          </a:lstStyle>
          <a:p>
            <a:pPr lvl="0"/>
            <a:r>
              <a:rPr lang="en-US" dirty="0"/>
              <a:t>ADD TEXT HERE: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D48B2892-BB23-43DD-9223-DEB26A7168B0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901940"/>
            <a:ext cx="3413125" cy="27432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29292"/>
                </a:solidFill>
                <a:latin typeface="Calibri Light" panose="020F0302020204030204" pitchFamily="34" charset="0"/>
              </a:defRPr>
            </a:lvl1pPr>
          </a:lstStyle>
          <a:p>
            <a:fld id="{BDA1C353-5D38-4C5C-8D25-B1ED6D5DE9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102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1295704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7848600"/>
            <a:ext cx="14630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62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20875"/>
            <a:ext cx="13441363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725" y="7901940"/>
            <a:ext cx="3414713" cy="27432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137D47-E05F-42AF-87C3-A465676A04D1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901940"/>
            <a:ext cx="3413125" cy="27432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29292"/>
                </a:solidFill>
                <a:latin typeface="Calibri Light" panose="020F0302020204030204" pitchFamily="34" charset="0"/>
              </a:defRPr>
            </a:lvl1pPr>
          </a:lstStyle>
          <a:p>
            <a:fld id="{BDA1C353-5D38-4C5C-8D25-B1ED6D5DE95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3657600" y="7900601"/>
            <a:ext cx="7315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606060"/>
                </a:solidFill>
              </a:rPr>
              <a:t>©</a:t>
            </a:r>
            <a:r>
              <a:rPr lang="en-US" sz="1200" dirty="0">
                <a:solidFill>
                  <a:srgbClr val="606060"/>
                </a:solidFill>
              </a:rPr>
              <a:t>IBM 2016</a:t>
            </a:r>
            <a:r>
              <a:rPr lang="en-US" sz="1200" baseline="0" dirty="0">
                <a:solidFill>
                  <a:srgbClr val="606060"/>
                </a:solidFill>
              </a:rPr>
              <a:t> </a:t>
            </a:r>
            <a:endParaRPr lang="en-US" sz="1200" dirty="0">
              <a:solidFill>
                <a:srgbClr val="60606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2" r:id="rId3"/>
    <p:sldLayoutId id="2147483690" r:id="rId4"/>
    <p:sldLayoutId id="2147483753" r:id="rId5"/>
    <p:sldLayoutId id="2147483757" r:id="rId6"/>
  </p:sldLayoutIdLst>
  <p:hf hdr="0" ftr="0" dt="0"/>
  <p:txStyles>
    <p:titleStyle>
      <a:lvl1pPr algn="l" defTabSz="1304925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Calibri Light" pitchFamily="34" charset="0"/>
          <a:ea typeface="+mj-ea"/>
          <a:cs typeface="+mj-cs"/>
        </a:defRPr>
      </a:lvl1pPr>
      <a:lvl2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2pPr>
      <a:lvl3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3pPr>
      <a:lvl4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4pPr>
      <a:lvl5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5pPr>
      <a:lvl6pPr marL="4572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6pPr>
      <a:lvl7pPr marL="9144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7pPr>
      <a:lvl8pPr marL="13716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8pPr>
      <a:lvl9pPr marL="18288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9pPr>
    </p:titleStyle>
    <p:bodyStyle>
      <a:lvl1pPr marL="342900" indent="-342900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1pPr>
      <a:lvl2pPr marL="1060450" indent="-407988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2pPr>
      <a:lvl3pPr marL="1631950" indent="-325438" algn="l" defTabSz="1304925" rtl="0" eaLnBrk="1" fontAlgn="base" hangingPunct="1">
        <a:spcBef>
          <a:spcPct val="20000"/>
        </a:spcBef>
        <a:spcAft>
          <a:spcPct val="0"/>
        </a:spcAft>
        <a:buFont typeface="Calibri Light" panose="020F0302020204030204" pitchFamily="34" charset="0"/>
        <a:buChar char="‐"/>
        <a:defRPr sz="24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3pPr>
      <a:lvl4pPr marL="2284413" indent="-325438" algn="l" defTabSz="1304925" rtl="0" eaLnBrk="1" fontAlgn="base" hangingPunct="1">
        <a:spcBef>
          <a:spcPct val="20000"/>
        </a:spcBef>
        <a:spcAft>
          <a:spcPct val="0"/>
        </a:spcAft>
        <a:buFont typeface="Calibri Light" panose="020F0302020204030204" pitchFamily="34" charset="0"/>
        <a:buChar char="»"/>
        <a:defRPr sz="20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4pPr>
      <a:lvl5pPr marL="2938463" indent="-325438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0080C7"/>
                </a:solidFill>
              </a:rPr>
              <a:t>Watson Solution Patterns Overview</a:t>
            </a:r>
            <a:br>
              <a:rPr lang="en-US" b="1" dirty="0" smtClean="0">
                <a:solidFill>
                  <a:srgbClr val="0080C7"/>
                </a:solidFill>
              </a:rPr>
            </a:br>
            <a:r>
              <a:rPr lang="en-US" dirty="0" smtClean="0"/>
              <a:t>Conversational 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2220" y="4038600"/>
            <a:ext cx="10241280" cy="3505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Business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Watson value proposition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Sample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Key client discussion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Qualifying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Elevator pitch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Solution Architecture and Bill of Materials</a:t>
            </a:r>
          </a:p>
          <a:p>
            <a:pPr marL="514350" indent="-514350">
              <a:buFont typeface="+mj-lt"/>
              <a:buAutoNum type="arabicPeriod"/>
            </a:pPr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277DB0-120A-4C14-8F10-5631577B53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</a:t>
            </a:r>
            <a:r>
              <a:rPr lang="en-US" dirty="0" smtClean="0"/>
              <a:t>Conversational BOT on </a:t>
            </a:r>
            <a:r>
              <a:rPr lang="en-US" dirty="0"/>
              <a:t>a Page 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hape 135"/>
          <p:cNvSpPr/>
          <p:nvPr/>
        </p:nvSpPr>
        <p:spPr>
          <a:xfrm>
            <a:off x="457200" y="1447800"/>
            <a:ext cx="13716000" cy="3141202"/>
          </a:xfrm>
          <a:prstGeom prst="rect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noAutofit/>
          </a:bodyPr>
          <a:lstStyle/>
          <a:p>
            <a:pPr algn="ctr"/>
            <a:endParaRPr sz="1900" b="1" dirty="0">
              <a:latin typeface="Calibri"/>
              <a:ea typeface="Helvetica Neue Thin"/>
              <a:cs typeface="Calibri"/>
            </a:endParaRPr>
          </a:p>
        </p:txBody>
      </p:sp>
      <p:sp>
        <p:nvSpPr>
          <p:cNvPr id="10" name="Shape 135"/>
          <p:cNvSpPr/>
          <p:nvPr/>
        </p:nvSpPr>
        <p:spPr>
          <a:xfrm>
            <a:off x="457200" y="4648200"/>
            <a:ext cx="13716000" cy="3141203"/>
          </a:xfrm>
          <a:prstGeom prst="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no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algn="ctr"/>
            <a:endParaRPr sz="19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14600" y="3124200"/>
            <a:ext cx="6066632" cy="1027016"/>
            <a:chOff x="571500" y="2514600"/>
            <a:chExt cx="6362700" cy="1141129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1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3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984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2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Shape 135"/>
            <p:cNvSpPr/>
            <p:nvPr/>
          </p:nvSpPr>
          <p:spPr>
            <a:xfrm>
              <a:off x="5715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Mobile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Shape 135"/>
            <p:cNvSpPr/>
            <p:nvPr/>
          </p:nvSpPr>
          <p:spPr>
            <a:xfrm>
              <a:off x="15065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Chat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Shape 135"/>
            <p:cNvSpPr/>
            <p:nvPr/>
          </p:nvSpPr>
          <p:spPr>
            <a:xfrm>
              <a:off x="2438399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Retail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Shape 135"/>
            <p:cNvSpPr/>
            <p:nvPr/>
          </p:nvSpPr>
          <p:spPr>
            <a:xfrm>
              <a:off x="33734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Agent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Shape 135"/>
            <p:cNvSpPr/>
            <p:nvPr/>
          </p:nvSpPr>
          <p:spPr>
            <a:xfrm>
              <a:off x="43053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Email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Shape 135"/>
            <p:cNvSpPr/>
            <p:nvPr/>
          </p:nvSpPr>
          <p:spPr>
            <a:xfrm>
              <a:off x="5262207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Forums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Shape 135"/>
            <p:cNvSpPr/>
            <p:nvPr/>
          </p:nvSpPr>
          <p:spPr>
            <a:xfrm>
              <a:off x="61547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Web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9" name="Shape 135"/>
          <p:cNvSpPr/>
          <p:nvPr/>
        </p:nvSpPr>
        <p:spPr>
          <a:xfrm>
            <a:off x="1600200" y="1430180"/>
            <a:ext cx="9177957" cy="144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sp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Calibri"/>
                <a:cs typeface="Calibri"/>
              </a:rPr>
              <a:t>Today:</a:t>
            </a:r>
            <a:r>
              <a:rPr lang="en-US" sz="2800" b="1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ontact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centers are managing more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channels and that makes cross- channel management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more complex.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Building “connective tissue” across channels is difficult and  customer data can be lost.  The net result is a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poor customer experience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and the potential for high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churn.</a:t>
            </a:r>
          </a:p>
        </p:txBody>
      </p:sp>
      <p:sp>
        <p:nvSpPr>
          <p:cNvPr id="30" name="Shape 135"/>
          <p:cNvSpPr/>
          <p:nvPr/>
        </p:nvSpPr>
        <p:spPr>
          <a:xfrm>
            <a:off x="1513916" y="4646248"/>
            <a:ext cx="9235212" cy="144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sp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Tomorrow: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Watson Conversation BOT (Cognitive Assistant)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will provide users with a consistent, unique and personal way of engaging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with the organization.  It can be integrated with a telephony vendor to provide warm hand-offs and </a:t>
            </a:r>
          </a:p>
          <a:p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better multi-channel experiences.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657600" y="6096000"/>
            <a:ext cx="3731163" cy="1518507"/>
            <a:chOff x="9827839" y="2286000"/>
            <a:chExt cx="3964361" cy="168723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2800" y="2286000"/>
              <a:ext cx="1739921" cy="129448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2560" y="2617689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616" y="2617689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Shape 135"/>
            <p:cNvSpPr/>
            <p:nvPr/>
          </p:nvSpPr>
          <p:spPr>
            <a:xfrm>
              <a:off x="9827839" y="338834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Mobile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Shape 135"/>
            <p:cNvSpPr/>
            <p:nvPr/>
          </p:nvSpPr>
          <p:spPr>
            <a:xfrm>
              <a:off x="13012783" y="338834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Chat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Shape 135"/>
            <p:cNvSpPr/>
            <p:nvPr/>
          </p:nvSpPr>
          <p:spPr>
            <a:xfrm>
              <a:off x="11453052" y="3602758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Web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125200" y="5385048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Contact Deflection</a:t>
            </a:r>
          </a:p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First Contact Resolution</a:t>
            </a:r>
          </a:p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Answer Consistency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125200" y="6477000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Cross/up sell opportunities</a:t>
            </a:r>
          </a:p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Customer satisfaction</a:t>
            </a:r>
          </a:p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Net Promoter Score (NPS)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277600" y="4800600"/>
            <a:ext cx="236712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5" tIns="54862" rIns="109725" bIns="54862"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125200" y="2133600"/>
            <a:ext cx="2866571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Poor customer experience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Cost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Customer Churn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125200" y="3276600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Agent turnover 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Agent Training costs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Channel Complexity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277600" y="1600200"/>
            <a:ext cx="236712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5" tIns="54862" rIns="109725" bIns="54862"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Issues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8534400" y="5029200"/>
            <a:ext cx="4835907" cy="2374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99093" y="2082093"/>
            <a:ext cx="4835907" cy="27057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944"/>
            <a:ext cx="13886329" cy="952976"/>
          </a:xfrm>
        </p:spPr>
        <p:txBody>
          <a:bodyPr/>
          <a:lstStyle/>
          <a:p>
            <a:pPr>
              <a:defRPr/>
            </a:pPr>
            <a:r>
              <a:rPr lang="en-US" sz="3300" dirty="0"/>
              <a:t>Watson </a:t>
            </a:r>
            <a:r>
              <a:rPr lang="en-US" sz="3300" dirty="0" smtClean="0"/>
              <a:t>Conversational BOT </a:t>
            </a:r>
            <a:r>
              <a:rPr lang="en-US" altLang="en-US" dirty="0" smtClean="0"/>
              <a:t>will drive contact center benefits on multiple levels and across multiple KPIs</a:t>
            </a:r>
            <a:endParaRPr lang="en-US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21578" y="2166755"/>
            <a:ext cx="3079351" cy="424045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venir Medium"/>
              </a:rPr>
              <a:t>Quantitative KPIs</a:t>
            </a: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8330042" y="1905000"/>
            <a:ext cx="468920" cy="461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92562" y="2554518"/>
            <a:ext cx="4942438" cy="2246082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Increase Contact Deflection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Decrease Average Handle Time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Improve First Contact Resolution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Increase revenue through cross sell and up sell opportunities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Decrease agent to agent transfers</a:t>
            </a:r>
          </a:p>
        </p:txBody>
      </p:sp>
      <p:sp>
        <p:nvSpPr>
          <p:cNvPr id="31" name="Oval 30"/>
          <p:cNvSpPr>
            <a:spLocks/>
          </p:cNvSpPr>
          <p:nvPr/>
        </p:nvSpPr>
        <p:spPr>
          <a:xfrm>
            <a:off x="8305800" y="4876800"/>
            <a:ext cx="468920" cy="4616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04129" y="4800600"/>
            <a:ext cx="2568395" cy="762599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endParaRPr lang="en-US" sz="2200" b="1" dirty="0" smtClean="0">
              <a:solidFill>
                <a:schemeClr val="bg1"/>
              </a:solidFill>
              <a:cs typeface="Avenir Medium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cs typeface="Avenir Medium"/>
              </a:rPr>
              <a:t>Qualitative </a:t>
            </a:r>
            <a:r>
              <a:rPr lang="en-US" sz="2200" b="1" dirty="0">
                <a:solidFill>
                  <a:schemeClr val="bg1"/>
                </a:solidFill>
                <a:cs typeface="Avenir Medium"/>
              </a:rPr>
              <a:t>Drivers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77449" y="5505416"/>
            <a:ext cx="4857551" cy="188598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Increased customer satisfaction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Customer engagement insights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Consistency of answers across channels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Increase Life time value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cs typeface="Avenir Medium"/>
              </a:rPr>
              <a:t>Net Promoter Score (NPS</a:t>
            </a:r>
            <a:r>
              <a:rPr lang="en-US" sz="1800" b="1" dirty="0" smtClean="0">
                <a:solidFill>
                  <a:schemeClr val="bg1"/>
                </a:solidFill>
                <a:cs typeface="Avenir Medium"/>
              </a:rPr>
              <a:t>)</a:t>
            </a:r>
            <a:endParaRPr lang="en-US" sz="1800" b="1" dirty="0">
              <a:solidFill>
                <a:schemeClr val="bg1"/>
              </a:solidFill>
              <a:cs typeface="Avenir Medium"/>
            </a:endParaRPr>
          </a:p>
        </p:txBody>
      </p:sp>
      <p:graphicFrame>
        <p:nvGraphicFramePr>
          <p:cNvPr id="20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691240"/>
              </p:ext>
            </p:extLst>
          </p:nvPr>
        </p:nvGraphicFramePr>
        <p:xfrm>
          <a:off x="457200" y="2234194"/>
          <a:ext cx="7013184" cy="4653744"/>
        </p:xfrm>
        <a:graphic>
          <a:graphicData uri="http://schemas.openxmlformats.org/drawingml/2006/table">
            <a:tbl>
              <a:tblPr/>
              <a:tblGrid>
                <a:gridCol w="3036946"/>
                <a:gridCol w="3976238"/>
              </a:tblGrid>
              <a:tr h="11198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6AF4B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Reduce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Operating Cost 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98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Improve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Customer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Satisfaction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98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Reduce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Customers At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Risk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98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87F2E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Increase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Opportunities 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To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Sell</a:t>
                      </a: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722394"/>
            <a:ext cx="3415553" cy="438626"/>
          </a:xfrm>
        </p:spPr>
        <p:txBody>
          <a:bodyPr/>
          <a:lstStyle/>
          <a:p>
            <a:fld id="{D00D162B-0EA0-7A40-9451-85FEEE3913DC}" type="datetime1">
              <a:rPr lang="en-US" altLang="en-US" smtClean="0"/>
              <a:pPr/>
              <a:t>7/7/16</a:t>
            </a:fld>
            <a:endParaRPr lang="en-US" alt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485718" y="7699534"/>
            <a:ext cx="3412565" cy="438626"/>
          </a:xfrm>
        </p:spPr>
        <p:txBody>
          <a:bodyPr/>
          <a:lstStyle/>
          <a:p>
            <a:fld id="{AA156904-6FBF-3D44-965A-22DCE4C9D4AC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18" name="Picture 5" descr="C:\Users\ITSOUSER\Desktop\Images\Icon-White-Cell-Phone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5" y="4594593"/>
            <a:ext cx="865503" cy="84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C:\Users\ITSOUSER\Desktop\Images\Icon-White-Cell-Phone_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14" y="5774768"/>
            <a:ext cx="901644" cy="84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70095"/>
              </p:ext>
            </p:extLst>
          </p:nvPr>
        </p:nvGraphicFramePr>
        <p:xfrm>
          <a:off x="3926120" y="2234194"/>
          <a:ext cx="4250272" cy="5385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0272"/>
              </a:tblGrid>
              <a:tr h="5385806">
                <a:tc>
                  <a:txBody>
                    <a:bodyPr/>
                    <a:lstStyle/>
                    <a:p>
                      <a:pPr marL="342900" marR="22860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Drives digital-first interactions to optimize cost and service</a:t>
                      </a:r>
                    </a:p>
                    <a:p>
                      <a:pPr marL="342900" marR="22860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24x7 inquiry</a:t>
                      </a:r>
                      <a:r>
                        <a:rPr lang="en-US" sz="2000" b="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response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pPr marL="342900" marR="22860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Address inquiries</a:t>
                      </a:r>
                      <a:r>
                        <a:rPr lang="en-US" sz="2000" b="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with improved</a:t>
                      </a:r>
                      <a:r>
                        <a:rPr lang="en-US" sz="2000" b="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accuracy</a:t>
                      </a:r>
                      <a:r>
                        <a:rPr lang="en-US" sz="20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the </a:t>
                      </a:r>
                      <a:r>
                        <a:rPr lang="en-US" sz="20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first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time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342900" marR="22860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Deliver tailored, relevant, conversational </a:t>
                      </a:r>
                      <a:r>
                        <a:rPr lang="en-US" sz="20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interactions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regardless </a:t>
                      </a:r>
                      <a:r>
                        <a:rPr lang="en-US" sz="20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channel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342900" marR="22860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Leverage client’s UI </a:t>
                      </a:r>
                      <a:r>
                        <a:rPr lang="en-US" sz="20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and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channels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342900" marR="228600" lvl="0" indent="-342900" algn="l" defTabSz="130622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595959"/>
                        </a:buClr>
                        <a:buSzTx/>
                        <a:buFont typeface="Wingdings" charset="2"/>
                        <a:buChar char="§"/>
                        <a:tabLst>
                          <a:tab pos="228600" algn="l"/>
                          <a:tab pos="457200" algn="l"/>
                        </a:tabLst>
                        <a:defRPr/>
                      </a:pP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Enable</a:t>
                      </a:r>
                      <a:r>
                        <a:rPr lang="en-US" sz="2000" b="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20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customers to interact with you from their channel of choice (Facebook, Twitter, etc.)</a:t>
                      </a:r>
                      <a:r>
                        <a:rPr lang="en-US" sz="2000" b="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via BOTs</a:t>
                      </a:r>
                      <a:endParaRPr lang="en-US" sz="2000" b="0" dirty="0" smtClean="0">
                        <a:solidFill>
                          <a:srgbClr val="7F7F7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458" marR="71458" marT="0" marB="0">
                    <a:noFill/>
                  </a:tcPr>
                </a:tc>
              </a:tr>
            </a:tbl>
          </a:graphicData>
        </a:graphic>
      </p:graphicFrame>
      <p:pic>
        <p:nvPicPr>
          <p:cNvPr id="23" name="Picture 7" descr="C:\Users\ITSOUSER\Desktop\Images\Icon-White-Cell-Phone_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85" y="2239543"/>
            <a:ext cx="876918" cy="84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" descr="C:\Users\ITSOUSER\Desktop\Jobs Folder\Telco PPT\Images\Smile-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248" y="3417981"/>
            <a:ext cx="876918" cy="8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1488" y="437046"/>
            <a:ext cx="13427392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3" tIns="65296" rIns="130593" bIns="65296"/>
          <a:lstStyle>
            <a:lvl1pPr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5pPr>
            <a:lvl6pPr marL="25146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6pPr>
            <a:lvl7pPr marL="29718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7pPr>
            <a:lvl8pPr marL="34290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8pPr>
            <a:lvl9pPr marL="38862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9pPr>
          </a:lstStyle>
          <a:p>
            <a:r>
              <a:rPr lang="en-US" sz="2900" dirty="0" smtClean="0">
                <a:solidFill>
                  <a:srgbClr val="004266"/>
                </a:solidFill>
                <a:latin typeface="Calibri Light"/>
                <a:cs typeface="Calibri Light"/>
              </a:rPr>
              <a:t>Video of the Demo</a:t>
            </a:r>
            <a:endParaRPr lang="en-US" sz="2900" dirty="0">
              <a:solidFill>
                <a:srgbClr val="47D1F7"/>
              </a:solidFill>
              <a:latin typeface="Calibri Light"/>
              <a:cs typeface="Calibri Light"/>
              <a:sym typeface="HelvNeue Bold for IBM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bestbuy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143000"/>
            <a:ext cx="937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00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7F8E-3B53-4C83-AAEE-098921EBA9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Conversational BOT delivers consumer success; is preferred by emerging customer groups and unifies channels for consistent performance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15568" y="2438400"/>
            <a:ext cx="6066632" cy="1027016"/>
            <a:chOff x="571500" y="2514600"/>
            <a:chExt cx="6362700" cy="1141129"/>
          </a:xfrm>
        </p:grpSpPr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1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3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984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2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hape 135"/>
            <p:cNvSpPr/>
            <p:nvPr/>
          </p:nvSpPr>
          <p:spPr>
            <a:xfrm>
              <a:off x="5715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Mobile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Shape 135"/>
            <p:cNvSpPr/>
            <p:nvPr/>
          </p:nvSpPr>
          <p:spPr>
            <a:xfrm>
              <a:off x="15065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Chat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Shape 135"/>
            <p:cNvSpPr/>
            <p:nvPr/>
          </p:nvSpPr>
          <p:spPr>
            <a:xfrm>
              <a:off x="2438399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Retail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Shape 135"/>
            <p:cNvSpPr/>
            <p:nvPr/>
          </p:nvSpPr>
          <p:spPr>
            <a:xfrm>
              <a:off x="33734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Agent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Shape 135"/>
            <p:cNvSpPr/>
            <p:nvPr/>
          </p:nvSpPr>
          <p:spPr>
            <a:xfrm>
              <a:off x="43053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Email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Shape 135"/>
            <p:cNvSpPr/>
            <p:nvPr/>
          </p:nvSpPr>
          <p:spPr>
            <a:xfrm>
              <a:off x="5262207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Forums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Shape 135"/>
            <p:cNvSpPr/>
            <p:nvPr/>
          </p:nvSpPr>
          <p:spPr>
            <a:xfrm>
              <a:off x="61547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Web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85800" y="4038600"/>
            <a:ext cx="25603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Millennial Preferred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29000" y="4038600"/>
            <a:ext cx="25603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Improved Information Sharing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174595" y="4038600"/>
            <a:ext cx="25603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Better Use of Personnel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908460" y="4038600"/>
            <a:ext cx="25603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Scalable and Flexible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657525" y="4038600"/>
            <a:ext cx="25603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Metrics</a:t>
            </a:r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10800000">
            <a:off x="1623050" y="5181600"/>
            <a:ext cx="685800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 rot="10800000">
            <a:off x="4366251" y="5181600"/>
            <a:ext cx="685800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 rot="10800000">
            <a:off x="7111846" y="5181600"/>
            <a:ext cx="685800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 rot="10800000">
            <a:off x="9845710" y="5181600"/>
            <a:ext cx="685800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rot="10800000">
            <a:off x="12594775" y="5181600"/>
            <a:ext cx="685800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5800" y="5562600"/>
            <a:ext cx="25603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In a recent 13-week test at Georgia Tech the Bot was undistinguishable from human responses and perceived as “cool” and interesting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9000" y="5562600"/>
            <a:ext cx="25603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Being able to use content and response data across channels provides better, faster response management and improves answers across all channels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74595" y="5562600"/>
            <a:ext cx="25603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BOTs handle well known question and answer patterns allowing resources to work where they </a:t>
            </a:r>
            <a:r>
              <a:rPr lang="en-US" sz="2000" smtClean="0">
                <a:solidFill>
                  <a:schemeClr val="accent1"/>
                </a:solidFill>
              </a:rPr>
              <a:t>are truly needed  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908460" y="5562599"/>
            <a:ext cx="2560300" cy="2034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BOTs can handle times of high demand more easily; responding to the ebb and flow of the business, with rapid, consistent and timely interactions 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657525" y="5562600"/>
            <a:ext cx="25603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The questions, answers patterns, volume and trending can all be combined and viewed </a:t>
            </a:r>
            <a:r>
              <a:rPr lang="en-US" sz="2000" dirty="0">
                <a:solidFill>
                  <a:schemeClr val="accent1"/>
                </a:solidFill>
              </a:rPr>
              <a:t>consistently</a:t>
            </a:r>
            <a:r>
              <a:rPr lang="en-US" sz="2000" dirty="0" smtClean="0">
                <a:solidFill>
                  <a:schemeClr val="accent1"/>
                </a:solidFill>
              </a:rPr>
              <a:t> for better </a:t>
            </a:r>
            <a:r>
              <a:rPr lang="en-US" sz="2000" dirty="0" err="1" smtClean="0">
                <a:solidFill>
                  <a:schemeClr val="accent1"/>
                </a:solidFill>
              </a:rPr>
              <a:t>OpEx</a:t>
            </a:r>
            <a:r>
              <a:rPr lang="en-US" sz="2000" dirty="0" smtClean="0">
                <a:solidFill>
                  <a:schemeClr val="accent1"/>
                </a:solidFill>
              </a:rPr>
              <a:t> and operational management.  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41757" y="11748052"/>
            <a:ext cx="184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checklist for sellers to qualify the client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00283"/>
              </p:ext>
            </p:extLst>
          </p:nvPr>
        </p:nvGraphicFramePr>
        <p:xfrm>
          <a:off x="457200" y="1539240"/>
          <a:ext cx="136398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304800"/>
                <a:gridCol w="1043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C7"/>
                          </a:solidFill>
                        </a:rPr>
                        <a:t>Key Criteria</a:t>
                      </a:r>
                      <a:endParaRPr lang="en-US" dirty="0">
                        <a:solidFill>
                          <a:srgbClr val="0080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C7"/>
                          </a:solidFill>
                        </a:rPr>
                        <a:t>Optimal Candidates Look Like:</a:t>
                      </a:r>
                      <a:endParaRPr lang="en-US" dirty="0">
                        <a:solidFill>
                          <a:srgbClr val="0080C7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SPONSORSHIP: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Vice President</a:t>
                      </a:r>
                      <a:r>
                        <a:rPr lang="en-US" sz="2000" b="1" baseline="0" dirty="0" smtClean="0"/>
                        <a:t> and C-Level executives </a:t>
                      </a:r>
                      <a:r>
                        <a:rPr lang="en-US" sz="2000" baseline="0" dirty="0" smtClean="0"/>
                        <a:t>have the best span of control to make the decisions that drive success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VISION: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Understanding the</a:t>
                      </a:r>
                      <a:r>
                        <a:rPr lang="en-US" sz="2000" baseline="0" dirty="0" smtClean="0"/>
                        <a:t> impact of Watson technology and processes requires a </a:t>
                      </a:r>
                      <a:r>
                        <a:rPr lang="en-US" sz="2000" b="1" baseline="0" dirty="0" smtClean="0"/>
                        <a:t>bold vision, not an incremental one</a:t>
                      </a:r>
                      <a:endParaRPr lang="en-US" sz="2000" b="1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defTabSz="9144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charset="2"/>
                        <a:buNone/>
                        <a:defRPr/>
                      </a:pPr>
                      <a:r>
                        <a:rPr lang="en-US" sz="2000" b="1" dirty="0" smtClean="0"/>
                        <a:t>BUDGET: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defTabSz="9144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charset="2"/>
                        <a:buNone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Being able to undertake a pilot is a great place but ensuring there is </a:t>
                      </a:r>
                      <a:r>
                        <a:rPr lang="en-US" sz="2000" b="1" dirty="0" smtClean="0"/>
                        <a:t>plan</a:t>
                      </a:r>
                      <a:r>
                        <a:rPr lang="en-US" sz="2000" b="1" baseline="0" dirty="0" smtClean="0"/>
                        <a:t> for broader roll-out up front </a:t>
                      </a:r>
                      <a:r>
                        <a:rPr lang="en-US" sz="2000" baseline="0" dirty="0" smtClean="0"/>
                        <a:t>drives faster adoption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CHANNEL DIVERSITY: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Increased</a:t>
                      </a:r>
                      <a:r>
                        <a:rPr lang="en-US" sz="2000" b="1" baseline="0" dirty="0" smtClean="0"/>
                        <a:t> channels </a:t>
                      </a:r>
                      <a:r>
                        <a:rPr lang="en-US" sz="2000" baseline="0" dirty="0" smtClean="0"/>
                        <a:t>offer a greater transformation opportunity through cognitive approaches</a:t>
                      </a:r>
                      <a:endParaRPr lang="en-US" sz="2000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ADOPTION EFFORTS: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Understanding</a:t>
                      </a:r>
                      <a:r>
                        <a:rPr lang="en-US" sz="2000" b="1" baseline="0" dirty="0" smtClean="0"/>
                        <a:t> client processes and success definitions </a:t>
                      </a:r>
                      <a:r>
                        <a:rPr lang="en-US" sz="2000" baseline="0" dirty="0" smtClean="0"/>
                        <a:t>enable development of transformational processes and metrics 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CUSTOMER EXPERIENCE: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 Watson-driven digital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smtClean="0"/>
                        <a:t>transformation combines</a:t>
                      </a:r>
                      <a:r>
                        <a:rPr lang="en-US" sz="2000" b="1" baseline="0" dirty="0" smtClean="0"/>
                        <a:t> channels seamlessly with shared metrics.  </a:t>
                      </a:r>
                      <a:r>
                        <a:rPr lang="en-US" sz="2000" baseline="0" dirty="0" smtClean="0"/>
                        <a:t>Delivering these requires multiple domains working on shared platforms and information</a:t>
                      </a:r>
                      <a:endParaRPr lang="en-US" sz="2000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BRAND REPUTATION</a:t>
                      </a:r>
                      <a:r>
                        <a:rPr lang="en-US" sz="2000" dirty="0" smtClean="0"/>
                        <a:t>: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Companies seeking to improve reputation or maintain</a:t>
                      </a:r>
                      <a:r>
                        <a:rPr lang="en-US" sz="2000" b="1" baseline="0" dirty="0" smtClean="0"/>
                        <a:t> leadership positions are better candidates.  </a:t>
                      </a:r>
                      <a:r>
                        <a:rPr lang="en-US" sz="2000" baseline="0" dirty="0" smtClean="0"/>
                        <a:t>Success occurs customer experience and innovation are on executive agendas.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0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Pitch for Conversation BOT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43083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Watson can be </a:t>
            </a:r>
            <a:r>
              <a:rPr lang="en-US" sz="2400" dirty="0" smtClean="0"/>
              <a:t>self service channel for engagement with customers</a:t>
            </a:r>
            <a:endParaRPr lang="en-US" sz="2400" dirty="0"/>
          </a:p>
          <a:p>
            <a:pPr marL="1174750" lvl="1" indent="-457200">
              <a:buFont typeface="Arial"/>
              <a:buChar char="•"/>
            </a:pPr>
            <a:r>
              <a:rPr lang="en-US" sz="2000" dirty="0" smtClean="0"/>
              <a:t>Organizations are making a push to move more customer interactions to a digital channel</a:t>
            </a:r>
            <a:endParaRPr lang="en-US" sz="2000" dirty="0"/>
          </a:p>
          <a:p>
            <a:pPr marL="1174750" lvl="1" indent="-45720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Watson-enabled digital </a:t>
            </a:r>
            <a:r>
              <a:rPr lang="en-US" sz="2000" dirty="0" smtClean="0"/>
              <a:t>conversational BOT allows </a:t>
            </a:r>
            <a:r>
              <a:rPr lang="en-US" sz="2000" dirty="0"/>
              <a:t>you </a:t>
            </a:r>
            <a:r>
              <a:rPr lang="en-US" sz="2000" dirty="0" smtClean="0"/>
              <a:t>to manage a full conversation in a digital channel because it can </a:t>
            </a:r>
            <a:r>
              <a:rPr lang="en-US" sz="2000" dirty="0"/>
              <a:t>understand natural language, emotion, intent, and </a:t>
            </a:r>
            <a:r>
              <a:rPr lang="en-US" sz="2000" dirty="0" smtClean="0"/>
              <a:t>tone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 smtClean="0"/>
              <a:t>The conversational BOT can also be integrated with the Telephony system to pass a conversation into the call center when business rules are triggered</a:t>
            </a:r>
          </a:p>
          <a:p>
            <a:pPr marL="717550" lvl="1" indent="0">
              <a:buNone/>
            </a:pPr>
            <a:endParaRPr lang="en-US" sz="20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A dashboard </a:t>
            </a:r>
            <a:r>
              <a:rPr lang="en-US" sz="2400" dirty="0"/>
              <a:t>shows the classification of </a:t>
            </a:r>
            <a:r>
              <a:rPr lang="en-US" sz="2400" dirty="0" smtClean="0"/>
              <a:t>conversations that the organization </a:t>
            </a:r>
            <a:r>
              <a:rPr lang="en-US" sz="2400" dirty="0"/>
              <a:t>handles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see that the </a:t>
            </a:r>
            <a:r>
              <a:rPr lang="en-US" sz="2000" dirty="0" smtClean="0"/>
              <a:t>conversations that are </a:t>
            </a:r>
            <a:r>
              <a:rPr lang="en-US" sz="2000" dirty="0"/>
              <a:t>being classified and assessed in real time as they’re coming </a:t>
            </a:r>
            <a:r>
              <a:rPr lang="en-US" sz="2000" dirty="0" smtClean="0"/>
              <a:t>in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/>
              <a:t>Emotional and Social tones show the distribution of </a:t>
            </a:r>
            <a:r>
              <a:rPr lang="en-US" sz="2000" dirty="0" smtClean="0"/>
              <a:t>conversations across </a:t>
            </a:r>
            <a:r>
              <a:rPr lang="en-US" sz="2000" dirty="0"/>
              <a:t>those categories from cognitive psychology, this information helps inform the type of reply that can be received best</a:t>
            </a:r>
          </a:p>
          <a:p>
            <a:pPr marL="1174750" lvl="1" indent="-457200">
              <a:buFont typeface="Arial"/>
              <a:buChar char="•"/>
            </a:pPr>
            <a:endParaRPr lang="en-US" sz="20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686800" y="1828800"/>
            <a:ext cx="5791200" cy="579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1060450" indent="-40798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631950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‐"/>
              <a:defRPr sz="24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228441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»"/>
              <a:defRPr sz="20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93846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u="sng" dirty="0" smtClean="0"/>
              <a:t>FAQs</a:t>
            </a:r>
          </a:p>
          <a:p>
            <a:pPr marL="0" indent="0"/>
            <a:r>
              <a:rPr lang="en-US" sz="2400" dirty="0"/>
              <a:t>What is the client buying?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/>
              <a:t>A 1-year subscription to Watson Explorer license and Watson Developer Cloud Platform which will enable the client to develop the </a:t>
            </a:r>
            <a:r>
              <a:rPr lang="en-US" sz="1800" dirty="0" smtClean="0"/>
              <a:t>Conversation BOT pattern </a:t>
            </a:r>
            <a:endParaRPr lang="en-US" sz="1800" dirty="0"/>
          </a:p>
          <a:p>
            <a:pPr marL="0" indent="0"/>
            <a:r>
              <a:rPr lang="en-US" sz="2400" dirty="0"/>
              <a:t>How much does it generally cost?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/>
              <a:t>$250K for 1-year subscription &amp; 4 weeks to deploy an initial pilot</a:t>
            </a:r>
          </a:p>
          <a:p>
            <a:pPr marL="0" indent="0"/>
            <a:r>
              <a:rPr lang="en-US" sz="2400" dirty="0"/>
              <a:t>How does the solution get implemented? 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/>
              <a:t>There are two options:</a:t>
            </a:r>
          </a:p>
          <a:p>
            <a:pPr marL="1746250" lvl="2" indent="-457200">
              <a:buFont typeface="+mj-lt"/>
              <a:buAutoNum type="arabicPeriod"/>
            </a:pPr>
            <a:r>
              <a:rPr lang="en-US" sz="1600" dirty="0"/>
              <a:t>Self-Serve: 1-week enablement session for client developers with education on the solution pattern. After which, client IT teams then develop/deploy the solution in a self-serve mode. </a:t>
            </a:r>
          </a:p>
          <a:p>
            <a:pPr marL="1746250" lvl="2" indent="-457200">
              <a:buFont typeface="+mj-lt"/>
              <a:buAutoNum type="arabicPeriod"/>
            </a:pPr>
            <a:r>
              <a:rPr lang="en-US" sz="1600" dirty="0"/>
              <a:t>Professional Services: Hire system integrator to develop  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08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266"/>
                </a:solidFill>
                <a:latin typeface="Helvetica Neue" charset="0"/>
                <a:ea typeface="Helvetica Neue" charset="0"/>
                <a:cs typeface="Helvetica Neue" charset="0"/>
              </a:rPr>
              <a:t>Start NOW.  Continue with intense focus and deep passion for success.</a:t>
            </a:r>
            <a:r>
              <a:rPr lang="en-US" dirty="0">
                <a:solidFill>
                  <a:srgbClr val="47D1F7"/>
                </a:solidFill>
                <a:latin typeface="Helvetica Neue" charset="0"/>
                <a:ea typeface="Helvetica Neue" charset="0"/>
                <a:cs typeface="Helvetica Neue" charset="0"/>
                <a:sym typeface="HelvNeue Bold for IBM" charset="0"/>
              </a:rPr>
              <a:t/>
            </a:r>
            <a:br>
              <a:rPr lang="en-US" dirty="0">
                <a:solidFill>
                  <a:srgbClr val="47D1F7"/>
                </a:solidFill>
                <a:latin typeface="Helvetica Neue" charset="0"/>
                <a:ea typeface="Helvetica Neue" charset="0"/>
                <a:cs typeface="Helvetica Neue" charset="0"/>
                <a:sym typeface="HelvNeue Bold for IBM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7F8E-3B53-4C83-AAEE-098921EBA9F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95400" y="2362200"/>
            <a:ext cx="35814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Target solutions for your accounts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Review materials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Solutions Card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Seller’s Brief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Demo + Script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Customize your messaging and materials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Prepare your pitch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Practice using the demos</a:t>
            </a:r>
            <a:endParaRPr lang="en-US" sz="24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362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1.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0600" y="2362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2.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6400" y="2362200"/>
            <a:ext cx="3657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Determine your client customization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Determine which patterns work best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Request customized demos for solutions most relevant to industry and account (SC number needed)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Determine data and content sources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80612" y="2362200"/>
            <a:ext cx="411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Conduct your meeting with confidence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Effective, well rehearsed demos (video alternatives)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Direct, relevant slides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Ability to move quickly to sales process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b="1" i="1" dirty="0" smtClean="0"/>
              <a:t>And please be sure to give us your feedback!</a:t>
            </a:r>
            <a:endParaRPr lang="en-US" sz="28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20200" y="2362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3.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Architecture and Bill of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7F8E-3B53-4C83-AAEE-098921EBA9F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25200" y="2133600"/>
            <a:ext cx="32766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Watson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Engagement Advisor 3.0 (till Conversation comes GA / stable)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Watson Conversation API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Watson Speech to Text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Watson Tone Analyzer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Bot Integration Framework (3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party or custom)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Watson Retrieve &amp; Rank*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enhanced information retrieval)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11049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1042"/>
      </p:ext>
    </p:extLst>
  </p:cSld>
  <p:clrMapOvr>
    <a:masterClrMapping/>
  </p:clrMapOvr>
</p:sld>
</file>

<file path=ppt/theme/theme1.xml><?xml version="1.0" encoding="utf-8"?>
<a:theme xmlns:a="http://schemas.openxmlformats.org/drawingml/2006/main" name="CS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Value Map A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CST.potx</Template>
  <TotalTime>20783</TotalTime>
  <Words>926</Words>
  <Application>Microsoft Macintosh PowerPoint</Application>
  <PresentationFormat>Custom</PresentationFormat>
  <Paragraphs>162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Avenir Medium</vt:lpstr>
      <vt:lpstr>Calibri</vt:lpstr>
      <vt:lpstr>Calibri Light</vt:lpstr>
      <vt:lpstr>Helvetica Neue</vt:lpstr>
      <vt:lpstr>Helvetica Neue Light</vt:lpstr>
      <vt:lpstr>Helvetica Neue Thin</vt:lpstr>
      <vt:lpstr>HelvNeue Bold for IBM</vt:lpstr>
      <vt:lpstr>HelvNeue Light for IBM</vt:lpstr>
      <vt:lpstr>Lubalin Demi for IBM</vt:lpstr>
      <vt:lpstr>ＭＳ Ｐゴシック</vt:lpstr>
      <vt:lpstr>Wingdings</vt:lpstr>
      <vt:lpstr>ZapfDingbatsITC</vt:lpstr>
      <vt:lpstr>ヒラギノ角ゴ Pro W3</vt:lpstr>
      <vt:lpstr>Arial</vt:lpstr>
      <vt:lpstr>CST</vt:lpstr>
      <vt:lpstr> Watson Solution Patterns Overview Conversational BOT</vt:lpstr>
      <vt:lpstr>Watson Conversational BOT on a Page  </vt:lpstr>
      <vt:lpstr>Watson Conversational BOT will drive contact center benefits on multiple levels and across multiple KPIs</vt:lpstr>
      <vt:lpstr>PowerPoint Presentation</vt:lpstr>
      <vt:lpstr>Watson Conversational BOT delivers consumer success; is preferred by emerging customer groups and unifies channels for consistent performance</vt:lpstr>
      <vt:lpstr>A checklist for sellers to qualify the client   </vt:lpstr>
      <vt:lpstr>Elevator Pitch for Conversation BOT</vt:lpstr>
      <vt:lpstr>Start NOW.  Continue with intense focus and deep passion for success. </vt:lpstr>
      <vt:lpstr>Solution Architecture and Bill of Materials</vt:lpstr>
    </vt:vector>
  </TitlesOfParts>
  <Company>IBM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CRISTENE GONZALEZ-WERTZ</cp:lastModifiedBy>
  <cp:revision>805</cp:revision>
  <cp:lastPrinted>2016-03-29T17:12:49Z</cp:lastPrinted>
  <dcterms:created xsi:type="dcterms:W3CDTF">2015-07-31T16:21:38Z</dcterms:created>
  <dcterms:modified xsi:type="dcterms:W3CDTF">2016-07-08T00:44:33Z</dcterms:modified>
</cp:coreProperties>
</file>